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24"/>
  </p:notesMasterIdLst>
  <p:handoutMasterIdLst>
    <p:handoutMasterId r:id="rId25"/>
  </p:handoutMasterIdLst>
  <p:sldIdLst>
    <p:sldId id="315" r:id="rId2"/>
    <p:sldId id="332" r:id="rId3"/>
    <p:sldId id="317" r:id="rId4"/>
    <p:sldId id="324" r:id="rId5"/>
    <p:sldId id="341" r:id="rId6"/>
    <p:sldId id="325" r:id="rId7"/>
    <p:sldId id="318" r:id="rId8"/>
    <p:sldId id="331" r:id="rId9"/>
    <p:sldId id="333" r:id="rId10"/>
    <p:sldId id="342" r:id="rId11"/>
    <p:sldId id="334" r:id="rId12"/>
    <p:sldId id="337" r:id="rId13"/>
    <p:sldId id="328" r:id="rId14"/>
    <p:sldId id="335" r:id="rId15"/>
    <p:sldId id="336" r:id="rId16"/>
    <p:sldId id="329" r:id="rId17"/>
    <p:sldId id="330" r:id="rId18"/>
    <p:sldId id="327" r:id="rId19"/>
    <p:sldId id="326" r:id="rId20"/>
    <p:sldId id="338" r:id="rId21"/>
    <p:sldId id="339" r:id="rId22"/>
    <p:sldId id="340" r:id="rId23"/>
  </p:sldIdLst>
  <p:sldSz cx="9144000" cy="5715000" type="screen16x10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7DBC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7DBC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7DBC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7DBC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7DBC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007DBC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007DBC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007DBC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007DBC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26"/>
    <a:srgbClr val="FF0000"/>
    <a:srgbClr val="DDDDDD"/>
    <a:srgbClr val="777777"/>
    <a:srgbClr val="3366CC"/>
    <a:srgbClr val="C0C0C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>
      <p:cViewPr varScale="1">
        <p:scale>
          <a:sx n="106" d="100"/>
          <a:sy n="106" d="100"/>
        </p:scale>
        <p:origin x="-720" y="-84"/>
      </p:cViewPr>
      <p:guideLst>
        <p:guide orient="horz" pos="3350"/>
        <p:guide orient="horz" pos="1891"/>
        <p:guide orient="horz" pos="2027"/>
        <p:guide/>
        <p:guide pos="385"/>
        <p:guide pos="1927"/>
        <p:guide pos="4059"/>
        <p:guide pos="2880"/>
      </p:guideLst>
    </p:cSldViewPr>
  </p:slideViewPr>
  <p:outlineViewPr>
    <p:cViewPr>
      <p:scale>
        <a:sx n="33" d="100"/>
        <a:sy n="33" d="1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6"/>
    </p:cViewPr>
  </p:sorterViewPr>
  <p:notesViewPr>
    <p:cSldViewPr>
      <p:cViewPr varScale="1">
        <p:scale>
          <a:sx n="38" d="100"/>
          <a:sy n="38" d="100"/>
        </p:scale>
        <p:origin x="-1554" y="-78"/>
      </p:cViewPr>
      <p:guideLst>
        <p:guide orient="horz" pos="3026"/>
        <p:guide pos="230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2450" cy="47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01" tIns="48648" rIns="97301" bIns="48648" numCol="1" anchor="t" anchorCtr="0" compatLnSpc="1">
            <a:prstTxWarp prst="textNoShape">
              <a:avLst/>
            </a:prstTxWarp>
          </a:bodyPr>
          <a:lstStyle>
            <a:lvl1pPr defTabSz="974646" eaLnBrk="0" hangingPunct="0">
              <a:lnSpc>
                <a:spcPct val="100000"/>
              </a:lnSpc>
              <a:defRPr sz="13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92450" cy="47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01" tIns="48648" rIns="97301" bIns="48648" numCol="1" anchor="t" anchorCtr="0" compatLnSpc="1">
            <a:prstTxWarp prst="textNoShape">
              <a:avLst/>
            </a:prstTxWarp>
          </a:bodyPr>
          <a:lstStyle>
            <a:lvl1pPr algn="r" defTabSz="974646" eaLnBrk="0" hangingPunct="0">
              <a:lnSpc>
                <a:spcPct val="100000"/>
              </a:lnSpc>
              <a:defRPr sz="13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1455"/>
            <a:ext cx="3092450" cy="48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01" tIns="48648" rIns="97301" bIns="48648" numCol="1" anchor="b" anchorCtr="0" compatLnSpc="1">
            <a:prstTxWarp prst="textNoShape">
              <a:avLst/>
            </a:prstTxWarp>
          </a:bodyPr>
          <a:lstStyle>
            <a:lvl1pPr defTabSz="974646" eaLnBrk="0" hangingPunct="0">
              <a:lnSpc>
                <a:spcPct val="100000"/>
              </a:lnSpc>
              <a:defRPr sz="13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9731455"/>
            <a:ext cx="3092450" cy="48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01" tIns="48648" rIns="97301" bIns="48648" numCol="1" anchor="b" anchorCtr="0" compatLnSpc="1">
            <a:prstTxWarp prst="textNoShape">
              <a:avLst/>
            </a:prstTxWarp>
          </a:bodyPr>
          <a:lstStyle>
            <a:lvl1pPr algn="r" defTabSz="974646" eaLnBrk="0" hangingPunct="0">
              <a:lnSpc>
                <a:spcPct val="100000"/>
              </a:lnSpc>
              <a:defRPr sz="13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5900583-A9CD-4925-922F-83CE4A1131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810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"/>
          <p:cNvSpPr>
            <a:spLocks noChangeArrowheads="1"/>
          </p:cNvSpPr>
          <p:nvPr/>
        </p:nvSpPr>
        <p:spPr bwMode="auto">
          <a:xfrm>
            <a:off x="0" y="0"/>
            <a:ext cx="7100888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2" tIns="45717" rIns="91432" bIns="45717" anchor="ctr"/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6147" name="AutoShape 2"/>
          <p:cNvSpPr>
            <a:spLocks noChangeArrowheads="1"/>
          </p:cNvSpPr>
          <p:nvPr/>
        </p:nvSpPr>
        <p:spPr bwMode="auto">
          <a:xfrm>
            <a:off x="0" y="0"/>
            <a:ext cx="7100888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2" tIns="45717" rIns="91432" bIns="45717" anchor="ctr"/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5124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68313" y="788988"/>
            <a:ext cx="6162675" cy="3851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60440" y="4880807"/>
            <a:ext cx="5178425" cy="455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66" tIns="47883" rIns="95766" bIns="47883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2335921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46525" y="1989138"/>
            <a:ext cx="1841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8" rIns="91434" bIns="45718">
            <a:spAutoFit/>
          </a:bodyPr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endParaRPr lang="de-DE" altLang="de-DE" sz="25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385050" y="254000"/>
            <a:ext cx="1477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altLang="de-DE" sz="1400" smtClean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385050" y="254000"/>
            <a:ext cx="1477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altLang="de-DE" sz="1400" smtClean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820150" y="0"/>
            <a:ext cx="323850" cy="5715000"/>
          </a:xfrm>
          <a:prstGeom prst="rect">
            <a:avLst/>
          </a:prstGeom>
          <a:solidFill>
            <a:srgbClr val="E20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pic>
        <p:nvPicPr>
          <p:cNvPr id="7" name="Picture 8" descr="logo mit www farbi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44500"/>
            <a:ext cx="34925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eadline Lösung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76825"/>
            <a:ext cx="37036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24"/>
          <p:cNvSpPr>
            <a:spLocks noChangeArrowheads="1"/>
          </p:cNvSpPr>
          <p:nvPr userDrawn="1"/>
        </p:nvSpPr>
        <p:spPr bwMode="auto">
          <a:xfrm>
            <a:off x="539750" y="5257800"/>
            <a:ext cx="179388" cy="179388"/>
          </a:xfrm>
          <a:prstGeom prst="ellipse">
            <a:avLst/>
          </a:prstGeom>
          <a:solidFill>
            <a:srgbClr val="E20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pic>
        <p:nvPicPr>
          <p:cNvPr id="10" name="Grafik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36700"/>
            <a:ext cx="840105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7525" y="3458105"/>
            <a:ext cx="8039100" cy="563562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7543381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 baseline="0">
                <a:solidFill>
                  <a:schemeClr val="accent6"/>
                </a:solidFill>
                <a:latin typeface="Verdana" pitchFamily="34" charset="0"/>
              </a:defRPr>
            </a:lvl2pPr>
            <a:lvl3pPr>
              <a:defRPr sz="1400" baseline="0">
                <a:solidFill>
                  <a:schemeClr val="accent6"/>
                </a:solidFill>
                <a:latin typeface="Verdana" pitchFamily="34" charset="0"/>
              </a:defRPr>
            </a:lvl3pPr>
            <a:lvl4pPr>
              <a:defRPr sz="1200" baseline="0">
                <a:solidFill>
                  <a:schemeClr val="accent6"/>
                </a:solidFill>
                <a:latin typeface="Verdana" pitchFamily="34" charset="0"/>
              </a:defRPr>
            </a:lvl4pPr>
            <a:lvl5pPr>
              <a:defRPr sz="1200" baseline="0">
                <a:solidFill>
                  <a:schemeClr val="accent6"/>
                </a:solidFill>
                <a:latin typeface="Verdana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5682607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835370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84225" y="636588"/>
            <a:ext cx="0" cy="481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 flipV="1">
            <a:off x="304800" y="636588"/>
            <a:ext cx="8586788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04800" y="1117600"/>
            <a:ext cx="8586788" cy="431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96913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96988"/>
            <a:ext cx="7772400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Klicken Sie, um die Formate des</a:t>
            </a: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6986588" y="5430838"/>
            <a:ext cx="1905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/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defRPr/>
            </a:pPr>
            <a:fld id="{3050D1F4-62D1-47ED-92DB-506DD4D62F3D}" type="slidenum">
              <a:rPr lang="de-DE" altLang="de-DE" sz="700" smtClean="0">
                <a:solidFill>
                  <a:schemeClr val="bg2"/>
                </a:solidFill>
              </a:rPr>
              <a:pPr algn="r" eaLnBrk="1" hangingPunct="1">
                <a:lnSpc>
                  <a:spcPct val="100000"/>
                </a:lnSpc>
                <a:defRPr/>
              </a:pPr>
              <a:t>‹Nr.›</a:t>
            </a:fld>
            <a:endParaRPr lang="de-DE" altLang="de-DE" sz="700" smtClean="0">
              <a:solidFill>
                <a:schemeClr val="bg2"/>
              </a:solidFill>
            </a:endParaRP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784225" y="5438775"/>
            <a:ext cx="2419350" cy="2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de-DE" altLang="de-DE" sz="700" dirty="0" smtClean="0">
                <a:solidFill>
                  <a:schemeClr val="bg2"/>
                </a:solidFill>
              </a:rPr>
              <a:t>15.10.2015 – ct – MPT Bmax</a:t>
            </a: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3946525" y="1989138"/>
            <a:ext cx="1841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8" rIns="91434" bIns="45718">
            <a:spAutoFit/>
          </a:bodyPr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endParaRPr lang="de-DE" altLang="de-DE" sz="250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7385050" y="254000"/>
            <a:ext cx="1477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altLang="de-DE" sz="1400" smtClean="0"/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7385050" y="254000"/>
            <a:ext cx="1477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altLang="de-DE" sz="1400" smtClean="0"/>
          </a:p>
        </p:txBody>
      </p:sp>
      <p:sp>
        <p:nvSpPr>
          <p:cNvPr id="1036" name="Line 15"/>
          <p:cNvSpPr>
            <a:spLocks noChangeShapeType="1"/>
          </p:cNvSpPr>
          <p:nvPr/>
        </p:nvSpPr>
        <p:spPr bwMode="auto">
          <a:xfrm>
            <a:off x="784225" y="5437188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7" name="Picture 16" descr="logo mit www farbi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57163"/>
            <a:ext cx="2255838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Text Box 17"/>
          <p:cNvSpPr txBox="1">
            <a:spLocks noChangeArrowheads="1"/>
          </p:cNvSpPr>
          <p:nvPr/>
        </p:nvSpPr>
        <p:spPr bwMode="auto">
          <a:xfrm>
            <a:off x="7385050" y="254000"/>
            <a:ext cx="1477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altLang="de-DE" sz="1400" smtClean="0"/>
          </a:p>
        </p:txBody>
      </p:sp>
      <p:sp>
        <p:nvSpPr>
          <p:cNvPr id="1040" name="Rectangle 7"/>
          <p:cNvSpPr>
            <a:spLocks noChangeArrowheads="1"/>
          </p:cNvSpPr>
          <p:nvPr/>
        </p:nvSpPr>
        <p:spPr bwMode="auto">
          <a:xfrm>
            <a:off x="304800" y="0"/>
            <a:ext cx="215900" cy="542925"/>
          </a:xfrm>
          <a:prstGeom prst="rect">
            <a:avLst/>
          </a:prstGeom>
          <a:solidFill>
            <a:srgbClr val="E20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86000"/>
              </a:lnSpc>
              <a:defRPr sz="2400">
                <a:solidFill>
                  <a:srgbClr val="007DB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DBC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8" r:id="rId2"/>
    <p:sldLayoutId id="2147483700" r:id="rId3"/>
  </p:sldLayoutIdLst>
  <p:transition>
    <p:zoom/>
  </p:transition>
  <p:txStyles>
    <p:titleStyle>
      <a:lvl1pPr algn="l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>
          <a:solidFill>
            <a:srgbClr val="73737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>
          <a:solidFill>
            <a:srgbClr val="737373"/>
          </a:solidFill>
          <a:latin typeface="Verdana" pitchFamily="34" charset="0"/>
        </a:defRPr>
      </a:lvl2pPr>
      <a:lvl3pPr algn="l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>
          <a:solidFill>
            <a:srgbClr val="737373"/>
          </a:solidFill>
          <a:latin typeface="Verdana" pitchFamily="34" charset="0"/>
        </a:defRPr>
      </a:lvl3pPr>
      <a:lvl4pPr algn="l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>
          <a:solidFill>
            <a:srgbClr val="737373"/>
          </a:solidFill>
          <a:latin typeface="Verdana" pitchFamily="34" charset="0"/>
        </a:defRPr>
      </a:lvl4pPr>
      <a:lvl5pPr algn="l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>
          <a:solidFill>
            <a:srgbClr val="737373"/>
          </a:solidFill>
          <a:latin typeface="Verdana" pitchFamily="34" charset="0"/>
        </a:defRPr>
      </a:lvl5pPr>
      <a:lvl6pPr marL="457200" algn="l" rtl="0" eaLnBrk="1" fontAlgn="base" hangingPunct="1">
        <a:lnSpc>
          <a:spcPct val="86000"/>
        </a:lnSpc>
        <a:spcBef>
          <a:spcPct val="0"/>
        </a:spcBef>
        <a:spcAft>
          <a:spcPct val="0"/>
        </a:spcAft>
        <a:defRPr sz="2200">
          <a:solidFill>
            <a:srgbClr val="5A5A5A"/>
          </a:solidFill>
          <a:latin typeface="Verdana" pitchFamily="34" charset="0"/>
        </a:defRPr>
      </a:lvl6pPr>
      <a:lvl7pPr marL="914400" algn="l" rtl="0" eaLnBrk="1" fontAlgn="base" hangingPunct="1">
        <a:lnSpc>
          <a:spcPct val="86000"/>
        </a:lnSpc>
        <a:spcBef>
          <a:spcPct val="0"/>
        </a:spcBef>
        <a:spcAft>
          <a:spcPct val="0"/>
        </a:spcAft>
        <a:defRPr sz="2200">
          <a:solidFill>
            <a:srgbClr val="5A5A5A"/>
          </a:solidFill>
          <a:latin typeface="Verdana" pitchFamily="34" charset="0"/>
        </a:defRPr>
      </a:lvl7pPr>
      <a:lvl8pPr marL="1371600" algn="l" rtl="0" eaLnBrk="1" fontAlgn="base" hangingPunct="1">
        <a:lnSpc>
          <a:spcPct val="86000"/>
        </a:lnSpc>
        <a:spcBef>
          <a:spcPct val="0"/>
        </a:spcBef>
        <a:spcAft>
          <a:spcPct val="0"/>
        </a:spcAft>
        <a:defRPr sz="2200">
          <a:solidFill>
            <a:srgbClr val="5A5A5A"/>
          </a:solidFill>
          <a:latin typeface="Verdana" pitchFamily="34" charset="0"/>
        </a:defRPr>
      </a:lvl8pPr>
      <a:lvl9pPr marL="1828800" algn="l" rtl="0" eaLnBrk="1" fontAlgn="base" hangingPunct="1">
        <a:lnSpc>
          <a:spcPct val="86000"/>
        </a:lnSpc>
        <a:spcBef>
          <a:spcPct val="0"/>
        </a:spcBef>
        <a:spcAft>
          <a:spcPct val="0"/>
        </a:spcAft>
        <a:defRPr sz="2200">
          <a:solidFill>
            <a:srgbClr val="5A5A5A"/>
          </a:solidFill>
          <a:latin typeface="Verdana" pitchFamily="34" charset="0"/>
        </a:defRPr>
      </a:lvl9pPr>
    </p:titleStyle>
    <p:bodyStyle>
      <a:lvl1pPr algn="l" rtl="0" eaLnBrk="0" fontAlgn="base" hangingPunct="0">
        <a:lnSpc>
          <a:spcPct val="127000"/>
        </a:lnSpc>
        <a:spcBef>
          <a:spcPct val="0"/>
        </a:spcBef>
        <a:spcAft>
          <a:spcPct val="0"/>
        </a:spcAft>
        <a:defRPr sz="1600">
          <a:solidFill>
            <a:srgbClr val="737373"/>
          </a:solidFill>
          <a:latin typeface="+mn-lt"/>
          <a:ea typeface="+mn-ea"/>
          <a:cs typeface="+mn-cs"/>
        </a:defRPr>
      </a:lvl1pPr>
      <a:lvl2pPr marL="198438" indent="-196850" algn="l" rtl="0" eaLnBrk="0" fontAlgn="base" hangingPunct="0">
        <a:lnSpc>
          <a:spcPct val="127000"/>
        </a:lnSpc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Opel Sans" pitchFamily="34" charset="0"/>
        </a:defRPr>
      </a:lvl2pPr>
      <a:lvl3pPr marL="371475" indent="-171450" algn="l" rtl="0" eaLnBrk="0" fontAlgn="base" hangingPunct="0">
        <a:lnSpc>
          <a:spcPct val="127000"/>
        </a:lnSpc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Opel Sans" pitchFamily="34" charset="0"/>
        </a:defRPr>
      </a:lvl3pPr>
      <a:lvl4pPr marL="593725" indent="-220663" algn="l" rtl="0" eaLnBrk="0" fontAlgn="base" hangingPunct="0">
        <a:lnSpc>
          <a:spcPct val="127000"/>
        </a:lnSpc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Opel Sans" pitchFamily="34" charset="0"/>
        </a:defRPr>
      </a:lvl4pPr>
      <a:lvl5pPr marL="754063" indent="-158750" algn="l" rtl="0" eaLnBrk="0" fontAlgn="base" hangingPunct="0">
        <a:lnSpc>
          <a:spcPct val="127000"/>
        </a:lnSpc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Opel Sans" pitchFamily="34" charset="0"/>
        </a:defRPr>
      </a:lvl5pPr>
      <a:lvl6pPr marL="1211263" indent="-158750" algn="l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Opel Sans" pitchFamily="34" charset="0"/>
        </a:defRPr>
      </a:lvl6pPr>
      <a:lvl7pPr marL="1668463" indent="-158750" algn="l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Opel Sans" pitchFamily="34" charset="0"/>
        </a:defRPr>
      </a:lvl7pPr>
      <a:lvl8pPr marL="2125663" indent="-158750" algn="l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Opel Sans" pitchFamily="34" charset="0"/>
        </a:defRPr>
      </a:lvl8pPr>
      <a:lvl9pPr marL="2582863" indent="-158750" algn="l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Opel Sans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0.mpg"/><Relationship Id="rId7" Type="http://schemas.openxmlformats.org/officeDocument/2006/relationships/image" Target="../media/image2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gif"/><Relationship Id="rId1" Type="http://schemas.microsoft.com/office/2007/relationships/media" Target="../media/media11.gi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ntronic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3457575"/>
            <a:ext cx="7585075" cy="98425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Magnet Puls Technologie</a:t>
            </a:r>
            <a:endParaRPr lang="de-DE" altLang="de-DE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97"/>
          <p:cNvSpPr txBox="1">
            <a:spLocks noChangeAspect="1" noChangeArrowheads="1"/>
          </p:cNvSpPr>
          <p:nvPr/>
        </p:nvSpPr>
        <p:spPr bwMode="auto">
          <a:xfrm>
            <a:off x="358775" y="625475"/>
            <a:ext cx="59531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 anchor="ctr"/>
          <a:lstStyle>
            <a:lvl1pPr eaLnBrk="0" hangingPunct="0">
              <a:lnSpc>
                <a:spcPct val="127000"/>
              </a:lnSpc>
              <a:defRPr sz="1600">
                <a:solidFill>
                  <a:srgbClr val="737373"/>
                </a:solidFill>
                <a:latin typeface="Verdana" pitchFamily="34" charset="0"/>
              </a:defRPr>
            </a:lvl1pPr>
            <a:lvl2pPr marL="198438" indent="-196850" eaLnBrk="0" hangingPunct="0">
              <a:lnSpc>
                <a:spcPct val="127000"/>
              </a:lnSpc>
              <a:buChar char="•"/>
              <a:defRPr sz="2500">
                <a:solidFill>
                  <a:schemeClr val="tx1"/>
                </a:solidFill>
                <a:latin typeface="Opel Sans"/>
              </a:defRPr>
            </a:lvl2pPr>
            <a:lvl3pPr marL="371475" indent="-171450" eaLnBrk="0" hangingPunct="0">
              <a:lnSpc>
                <a:spcPct val="127000"/>
              </a:lnSpc>
              <a:buChar char="•"/>
              <a:defRPr sz="2500">
                <a:solidFill>
                  <a:schemeClr val="tx1"/>
                </a:solidFill>
                <a:latin typeface="Opel Sans"/>
              </a:defRPr>
            </a:lvl3pPr>
            <a:lvl4pPr marL="593725" indent="-220663" eaLnBrk="0" hangingPunct="0">
              <a:lnSpc>
                <a:spcPct val="127000"/>
              </a:lnSpc>
              <a:buChar char="•"/>
              <a:defRPr sz="2500">
                <a:solidFill>
                  <a:schemeClr val="tx1"/>
                </a:solidFill>
                <a:latin typeface="Opel Sans"/>
              </a:defRPr>
            </a:lvl4pPr>
            <a:lvl5pPr marL="754063" indent="-158750" eaLnBrk="0" hangingPunct="0">
              <a:lnSpc>
                <a:spcPct val="127000"/>
              </a:lnSpc>
              <a:buChar char="•"/>
              <a:defRPr sz="2500">
                <a:solidFill>
                  <a:schemeClr val="tx1"/>
                </a:solidFill>
                <a:latin typeface="Opel Sans"/>
              </a:defRPr>
            </a:lvl5pPr>
            <a:lvl6pPr marL="1211263" indent="-158750" eaLnBrk="0" fontAlgn="base" hangingPunct="0">
              <a:lnSpc>
                <a:spcPct val="127000"/>
              </a:lnSpc>
              <a:spcBef>
                <a:spcPct val="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Opel Sans"/>
              </a:defRPr>
            </a:lvl6pPr>
            <a:lvl7pPr marL="1668463" indent="-158750" eaLnBrk="0" fontAlgn="base" hangingPunct="0">
              <a:lnSpc>
                <a:spcPct val="127000"/>
              </a:lnSpc>
              <a:spcBef>
                <a:spcPct val="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Opel Sans"/>
              </a:defRPr>
            </a:lvl7pPr>
            <a:lvl8pPr marL="2125663" indent="-158750" eaLnBrk="0" fontAlgn="base" hangingPunct="0">
              <a:lnSpc>
                <a:spcPct val="127000"/>
              </a:lnSpc>
              <a:spcBef>
                <a:spcPct val="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Opel Sans"/>
              </a:defRPr>
            </a:lvl8pPr>
            <a:lvl9pPr marL="2582863" indent="-158750" eaLnBrk="0" fontAlgn="base" hangingPunct="0">
              <a:lnSpc>
                <a:spcPct val="127000"/>
              </a:lnSpc>
              <a:spcBef>
                <a:spcPct val="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Opel Sans"/>
              </a:defRPr>
            </a:lvl9pPr>
          </a:lstStyle>
          <a:p>
            <a:pPr eaLnBrk="1" hangingPunct="1">
              <a:lnSpc>
                <a:spcPct val="86000"/>
              </a:lnSpc>
            </a:pPr>
            <a:endParaRPr lang="de-DE" altLang="de-DE" sz="1800">
              <a:solidFill>
                <a:srgbClr val="5A5A5A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Applikation: Magnet Pulse </a:t>
            </a:r>
            <a:r>
              <a:rPr lang="de-DE" altLang="de-DE" dirty="0" smtClean="0"/>
              <a:t>Formen </a:t>
            </a:r>
            <a:r>
              <a:rPr lang="de-DE" altLang="de-DE" dirty="0"/>
              <a:t>(MPF)</a:t>
            </a:r>
            <a:endParaRPr lang="de-DE" altLang="de-DE" dirty="0" smtClean="0"/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77" y="1415566"/>
            <a:ext cx="5849245" cy="39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728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HF_white_B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147023"/>
            <a:ext cx="7687371" cy="427076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Applikation: Elektro </a:t>
            </a:r>
            <a:r>
              <a:rPr lang="de-DE" altLang="de-DE" dirty="0" err="1"/>
              <a:t>Hydro</a:t>
            </a:r>
            <a:r>
              <a:rPr lang="de-DE" altLang="de-DE" dirty="0"/>
              <a:t> </a:t>
            </a:r>
            <a:r>
              <a:rPr lang="de-DE" altLang="de-DE" dirty="0" smtClean="0"/>
              <a:t>Formen </a:t>
            </a:r>
            <a:r>
              <a:rPr lang="de-DE" altLang="de-DE" dirty="0"/>
              <a:t>(EHF)</a:t>
            </a:r>
            <a:endParaRPr lang="de-DE" altLang="de-DE" dirty="0" smtClean="0"/>
          </a:p>
        </p:txBody>
      </p:sp>
      <p:sp>
        <p:nvSpPr>
          <p:cNvPr id="3" name="ZoneTexte 11"/>
          <p:cNvSpPr txBox="1"/>
          <p:nvPr/>
        </p:nvSpPr>
        <p:spPr>
          <a:xfrm>
            <a:off x="395536" y="1394937"/>
            <a:ext cx="48245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ELECTRO HYDRAULIC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PROCESS</a:t>
            </a: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ein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Impuls statt mehrere Umformschritte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einseitige Pressform statt Stempel und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Matrize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feinere und schärfere Details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höherer Umformgrad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weniger Materialverbrauch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keine innere Spannung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keine Rückfederung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6090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PC_white_B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201315"/>
            <a:ext cx="7524329" cy="4180183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Applikation: Magnet Pulse </a:t>
            </a:r>
            <a:r>
              <a:rPr lang="de-DE" altLang="de-DE" dirty="0" err="1" smtClean="0"/>
              <a:t>Crimpen</a:t>
            </a:r>
            <a:r>
              <a:rPr lang="de-DE" altLang="de-DE" dirty="0" smtClean="0"/>
              <a:t> (MPC)</a:t>
            </a:r>
          </a:p>
        </p:txBody>
      </p:sp>
      <p:sp>
        <p:nvSpPr>
          <p:cNvPr id="3" name="ZoneTexte 11"/>
          <p:cNvSpPr txBox="1"/>
          <p:nvPr/>
        </p:nvSpPr>
        <p:spPr>
          <a:xfrm>
            <a:off x="395536" y="1394936"/>
            <a:ext cx="525658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JOINING</a:t>
            </a: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hohe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Festigkeit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hohe Kontaktierung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kann Schweißprozess ersetzen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verbindet Metalle mit Verbundstoffen (Glas, Polymer,...)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3" y="3262320"/>
            <a:ext cx="2400613" cy="2017182"/>
          </a:xfrm>
          <a:prstGeom prst="rect">
            <a:avLst/>
          </a:prstGeom>
          <a:noFill/>
          <a:ln w="19050" cmpd="sng">
            <a:solidFill>
              <a:srgbClr val="40404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0759" y="4105740"/>
            <a:ext cx="1650366" cy="1173762"/>
          </a:xfrm>
          <a:prstGeom prst="rect">
            <a:avLst/>
          </a:prstGeom>
          <a:noFill/>
          <a:ln w="19050" cmpd="sng">
            <a:solidFill>
              <a:srgbClr val="40404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624361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PE_white_B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201315"/>
            <a:ext cx="7416824" cy="4120459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Applikation: Magnet Pulse Expansion (MPE)</a:t>
            </a:r>
          </a:p>
        </p:txBody>
      </p:sp>
      <p:sp>
        <p:nvSpPr>
          <p:cNvPr id="3" name="ZoneTexte 11"/>
          <p:cNvSpPr txBox="1"/>
          <p:nvPr/>
        </p:nvSpPr>
        <p:spPr>
          <a:xfrm>
            <a:off x="395536" y="1394401"/>
            <a:ext cx="504056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JOINING</a:t>
            </a: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hohe Festigkeit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kann Schweißprozess ersetzen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26838"/>
            <a:ext cx="2369997" cy="1999684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9" b="14967"/>
          <a:stretch/>
        </p:blipFill>
        <p:spPr>
          <a:xfrm>
            <a:off x="3386802" y="3526505"/>
            <a:ext cx="1834432" cy="17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3064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PW_white_B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174233"/>
            <a:ext cx="7464482" cy="4198772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Applikation: Magnet Pulse </a:t>
            </a:r>
            <a:r>
              <a:rPr lang="de-DE" altLang="de-DE" dirty="0" err="1" smtClean="0"/>
              <a:t>Welding</a:t>
            </a:r>
            <a:r>
              <a:rPr lang="de-DE" altLang="de-DE" dirty="0" smtClean="0"/>
              <a:t> (MPW)</a:t>
            </a:r>
          </a:p>
        </p:txBody>
      </p:sp>
      <p:sp>
        <p:nvSpPr>
          <p:cNvPr id="3" name="ZoneTexte 11"/>
          <p:cNvSpPr txBox="1"/>
          <p:nvPr/>
        </p:nvSpPr>
        <p:spPr>
          <a:xfrm>
            <a:off x="395536" y="1394937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SOLID STATE WELDING BY HIGH VELOCITY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IMPACT</a:t>
            </a: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kalter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Prozess, keine Erwärmung der Fügezone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verbindet unterschiedliche Metalle (Al,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St,...)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verbindet nicht schweißgeeignete Metalle</a:t>
            </a:r>
          </a:p>
        </p:txBody>
      </p:sp>
    </p:spTree>
    <p:extLst>
      <p:ext uri="{BB962C8B-B14F-4D97-AF65-F5344CB8AC3E}">
        <p14:creationId xmlns:p14="http://schemas.microsoft.com/office/powerpoint/2010/main" val="357998019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Applikation: Magnet Pulse </a:t>
            </a:r>
            <a:r>
              <a:rPr lang="de-DE" altLang="de-DE" dirty="0" err="1" smtClean="0"/>
              <a:t>Welding</a:t>
            </a:r>
            <a:r>
              <a:rPr lang="de-DE" altLang="de-DE" dirty="0" smtClean="0"/>
              <a:t> (MPW)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5242"/>
            <a:ext cx="6408712" cy="376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welding_sim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19" y="1777380"/>
            <a:ext cx="2001823" cy="1112124"/>
          </a:xfrm>
          <a:prstGeom prst="rect">
            <a:avLst/>
          </a:prstGeom>
          <a:ln w="38100" cmpd="sng">
            <a:solidFill>
              <a:srgbClr val="156995"/>
            </a:solidFill>
          </a:ln>
        </p:spPr>
      </p:pic>
      <p:pic>
        <p:nvPicPr>
          <p:cNvPr id="7" name="409 SS MPW weld 2.5t-9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5437" y="3759082"/>
            <a:ext cx="2078722" cy="155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1204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Auslegung und Simulation</a:t>
            </a:r>
          </a:p>
        </p:txBody>
      </p:sp>
      <p:pic>
        <p:nvPicPr>
          <p:cNvPr id="3" name="EHF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474" t="-2503" r="23208" b="114"/>
          <a:stretch/>
        </p:blipFill>
        <p:spPr>
          <a:xfrm>
            <a:off x="5834642" y="1057300"/>
            <a:ext cx="2684196" cy="4179543"/>
          </a:xfrm>
          <a:prstGeom prst="rect">
            <a:avLst/>
          </a:prstGeom>
        </p:spPr>
      </p:pic>
      <p:sp>
        <p:nvSpPr>
          <p:cNvPr id="4" name="ZoneTexte 11"/>
          <p:cNvSpPr txBox="1"/>
          <p:nvPr/>
        </p:nvSpPr>
        <p:spPr>
          <a:xfrm>
            <a:off x="395536" y="1394937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Jeder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Anwendungsfall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muss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neu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berechnet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werden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um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die optimale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Geometrie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Komponenten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Spule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Bauteilabstände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,…)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erhalten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Berechnungsschema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-&gt;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einfache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Geometrie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z.B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Flansch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Rohr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Simulationssoftware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-&gt;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komlexe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Geometrie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ZoneTexte 11"/>
          <p:cNvSpPr txBox="1"/>
          <p:nvPr/>
        </p:nvSpPr>
        <p:spPr>
          <a:xfrm>
            <a:off x="3602394" y="4599384"/>
            <a:ext cx="223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 </a:t>
            </a:r>
            <a:r>
              <a:rPr lang="fr-F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einer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komplexen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Umformung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1412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Schweißzyklus</a:t>
            </a:r>
          </a:p>
        </p:txBody>
      </p:sp>
      <p:pic>
        <p:nvPicPr>
          <p:cNvPr id="5" name="MPW_principle_v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175" y="1169312"/>
            <a:ext cx="7575241" cy="42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9878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Controller und Generator</a:t>
            </a:r>
          </a:p>
        </p:txBody>
      </p:sp>
      <p:pic>
        <p:nvPicPr>
          <p:cNvPr id="3" name="Picture 4" descr="\\Odin\Redirection$\matthieu.morvan\Bureau\Training file 15042014\Datas\Generator\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r="15615"/>
          <a:stretch/>
        </p:blipFill>
        <p:spPr bwMode="auto">
          <a:xfrm>
            <a:off x="836924" y="1292810"/>
            <a:ext cx="2880320" cy="343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617698" y="4194555"/>
            <a:ext cx="1659386" cy="38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1"/>
            <a:r>
              <a:rPr lang="en-US" sz="1600" spc="-118" dirty="0">
                <a:solidFill>
                  <a:schemeClr val="bg2"/>
                </a:solidFill>
                <a:latin typeface="+mj-lt"/>
                <a:cs typeface="Bauhaus Medium" charset="0"/>
                <a:sym typeface="Bauhaus Medium" charset="0"/>
              </a:rPr>
              <a:t>MP  </a:t>
            </a:r>
            <a:r>
              <a:rPr lang="en-US" sz="1600" spc="-118" dirty="0" smtClean="0">
                <a:solidFill>
                  <a:schemeClr val="bg2"/>
                </a:solidFill>
                <a:latin typeface="+mj-lt"/>
                <a:cs typeface="Bauhaus Medium" charset="0"/>
                <a:sym typeface="Bauhaus Medium" charset="0"/>
              </a:rPr>
              <a:t>50  </a:t>
            </a:r>
            <a:r>
              <a:rPr lang="en-US" sz="1600" spc="-118" dirty="0">
                <a:solidFill>
                  <a:schemeClr val="bg2"/>
                </a:solidFill>
                <a:latin typeface="+mj-lt"/>
                <a:cs typeface="Bauhaus Medium" charset="0"/>
                <a:sym typeface="Bauhaus Medium" charset="0"/>
              </a:rPr>
              <a:t>25</a:t>
            </a:r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179512" y="2114100"/>
            <a:ext cx="18815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1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Control cabinet</a:t>
            </a: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1763688" y="1433974"/>
            <a:ext cx="1953556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1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Pulse generator</a:t>
            </a:r>
          </a:p>
        </p:txBody>
      </p:sp>
      <p:pic>
        <p:nvPicPr>
          <p:cNvPr id="7" name="Picture 2" descr="\\Odin\Redirection$\matthieu.morvan\Bureau\Training file 15042014\Datas\Generator\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92" y="2972867"/>
            <a:ext cx="4382618" cy="24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3846916" y="5135315"/>
            <a:ext cx="1659386" cy="38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1"/>
            <a:r>
              <a:rPr lang="en-US" sz="1600" spc="-118" dirty="0">
                <a:solidFill>
                  <a:schemeClr val="bg2"/>
                </a:solidFill>
                <a:latin typeface="+mj-lt"/>
                <a:cs typeface="Bauhaus Medium" charset="0"/>
                <a:sym typeface="Bauhaus Medium" charset="0"/>
              </a:rPr>
              <a:t>MP  </a:t>
            </a:r>
            <a:r>
              <a:rPr lang="en-US" sz="1600" spc="-118" dirty="0" smtClean="0">
                <a:solidFill>
                  <a:schemeClr val="bg2"/>
                </a:solidFill>
                <a:latin typeface="+mj-lt"/>
                <a:cs typeface="Bauhaus Medium" charset="0"/>
                <a:sym typeface="Bauhaus Medium" charset="0"/>
              </a:rPr>
              <a:t>150  </a:t>
            </a:r>
            <a:r>
              <a:rPr lang="en-US" sz="1600" spc="-118" dirty="0">
                <a:solidFill>
                  <a:schemeClr val="bg2"/>
                </a:solidFill>
                <a:latin typeface="+mj-lt"/>
                <a:cs typeface="Bauhaus Medium" charset="0"/>
                <a:sym typeface="Bauhaus Medium" charset="0"/>
              </a:rPr>
              <a:t>25</a:t>
            </a: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5697496" y="1250496"/>
            <a:ext cx="1970847" cy="38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MP  50  25</a:t>
            </a: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5827155" y="1734332"/>
            <a:ext cx="1205761" cy="20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1"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Energy    </a:t>
            </a:r>
          </a:p>
        </p:txBody>
      </p:sp>
      <p:cxnSp>
        <p:nvCxnSpPr>
          <p:cNvPr id="11" name="Connecteur droit avec flèche 5"/>
          <p:cNvCxnSpPr/>
          <p:nvPr/>
        </p:nvCxnSpPr>
        <p:spPr>
          <a:xfrm>
            <a:off x="6705609" y="1503072"/>
            <a:ext cx="0" cy="235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6"/>
          <p:cNvCxnSpPr/>
          <p:nvPr/>
        </p:nvCxnSpPr>
        <p:spPr>
          <a:xfrm>
            <a:off x="7137657" y="1503072"/>
            <a:ext cx="0" cy="235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>
            <a:spLocks/>
          </p:cNvSpPr>
          <p:nvPr/>
        </p:nvSpPr>
        <p:spPr bwMode="auto">
          <a:xfrm>
            <a:off x="4765644" y="2097862"/>
            <a:ext cx="4190316" cy="82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1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25kV :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10µF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per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capa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sym typeface="Bauhaus Medium" charset="0"/>
            </a:endParaRPr>
          </a:p>
          <a:p>
            <a:pPr lvl="1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   40µF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per module (4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capas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)</a:t>
            </a:r>
          </a:p>
          <a:p>
            <a:pPr lvl="1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	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   12,5kJ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per module at 25kV</a:t>
            </a:r>
          </a:p>
          <a:p>
            <a:pPr lvl="1" algn="l"/>
            <a:endParaRPr lang="en-US" sz="1400" spc="-118" dirty="0">
              <a:latin typeface="+mj-lt"/>
              <a:cs typeface="Bauhaus Medium" charset="0"/>
              <a:sym typeface="Bauhaus Medium" charset="0"/>
            </a:endParaRPr>
          </a:p>
          <a:p>
            <a:pPr lvl="1" algn="l"/>
            <a:endParaRPr lang="en-US" sz="1400" spc="-118" dirty="0">
              <a:latin typeface="+mj-lt"/>
              <a:cs typeface="Bauhaus Medium" charset="0"/>
              <a:sym typeface="Bauhaus Medium" charset="0"/>
            </a:endParaRPr>
          </a:p>
          <a:p>
            <a:pPr lvl="1" algn="l"/>
            <a:endParaRPr lang="en-US" sz="1400" spc="-118" dirty="0">
              <a:latin typeface="+mj-lt"/>
              <a:cs typeface="Bauhaus Medium" charset="0"/>
              <a:sym typeface="Bauhaus Medium" charset="0"/>
            </a:endParaRPr>
          </a:p>
          <a:p>
            <a:pPr lvl="1" algn="l"/>
            <a:endParaRPr lang="en-US" sz="1400" spc="-118" dirty="0">
              <a:latin typeface="+mj-lt"/>
              <a:cs typeface="Bauhaus Medium" charset="0"/>
              <a:sym typeface="Bauhaus Medium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6568293" y="1734332"/>
            <a:ext cx="1721492" cy="20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1"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Bauhaus Medium" charset="0"/>
              </a:rPr>
              <a:t>Max Voltage    </a:t>
            </a:r>
          </a:p>
        </p:txBody>
      </p:sp>
    </p:spTree>
    <p:extLst>
      <p:ext uri="{BB962C8B-B14F-4D97-AF65-F5344CB8AC3E}">
        <p14:creationId xmlns:p14="http://schemas.microsoft.com/office/powerpoint/2010/main" val="335678625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Workstation</a:t>
            </a:r>
          </a:p>
        </p:txBody>
      </p:sp>
      <p:pic>
        <p:nvPicPr>
          <p:cNvPr id="3" name="Picture 2" descr="\\Odin\Redirection$\matthieu.morvan\Bureau\Training file 15042014\Datas\WS\RHS-aux-equ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5" y="1201316"/>
            <a:ext cx="2554763" cy="407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P:\MANUFACTURING\IP-10-005 MAN - I-Pulse - Manufacturing General\Technique\MPW\Photos\Démo_avec_banc_25kJ\DSC0299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7" r="41764" b="7162"/>
          <a:stretch/>
        </p:blipFill>
        <p:spPr bwMode="auto">
          <a:xfrm>
            <a:off x="4139952" y="3001516"/>
            <a:ext cx="2016224" cy="20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1"/>
          <p:cNvSpPr txBox="1"/>
          <p:nvPr/>
        </p:nvSpPr>
        <p:spPr>
          <a:xfrm>
            <a:off x="3491880" y="1201315"/>
            <a:ext cx="50405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wird zur Prozessdemonstration verwendet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ist Schnittstelle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zwischen Generator und Spule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beinhaltet einen Transformator mit bis zu 3 Windungen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kann unterschiedliche Vorrichtungen bzw. Applikationen aufnehmen</a:t>
            </a:r>
          </a:p>
        </p:txBody>
      </p:sp>
    </p:spTree>
    <p:extLst>
      <p:ext uri="{BB962C8B-B14F-4D97-AF65-F5344CB8AC3E}">
        <p14:creationId xmlns:p14="http://schemas.microsoft.com/office/powerpoint/2010/main" val="32649150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Inhalt</a:t>
            </a:r>
          </a:p>
        </p:txBody>
      </p:sp>
      <p:sp>
        <p:nvSpPr>
          <p:cNvPr id="3" name="ZoneTexte 11"/>
          <p:cNvSpPr txBox="1"/>
          <p:nvPr/>
        </p:nvSpPr>
        <p:spPr>
          <a:xfrm>
            <a:off x="1547664" y="1489348"/>
            <a:ext cx="60486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Prozesse</a:t>
            </a:r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Schematischer Aufbau</a:t>
            </a:r>
          </a:p>
          <a:p>
            <a:endParaRPr lang="de-DE" altLang="de-D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Applikationen</a:t>
            </a:r>
          </a:p>
          <a:p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alt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Auslegung und </a:t>
            </a:r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</a:t>
            </a:r>
          </a:p>
          <a:p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Schweißzyklus</a:t>
            </a:r>
          </a:p>
          <a:p>
            <a:endParaRPr lang="de-DE" alt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alt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Komponenten</a:t>
            </a:r>
          </a:p>
          <a:p>
            <a:endParaRPr lang="de-D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619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Referenzbauteile - Schweißen</a:t>
            </a:r>
          </a:p>
        </p:txBody>
      </p:sp>
      <p:pic>
        <p:nvPicPr>
          <p:cNvPr id="6" name="Picture 13" descr="puls_invest_Present_2"/>
          <p:cNvPicPr>
            <a:picLocks noChangeAspect="1" noChangeArrowheads="1"/>
          </p:cNvPicPr>
          <p:nvPr/>
        </p:nvPicPr>
        <p:blipFill rotWithShape="1">
          <a:blip r:embed="rId2" cstate="print"/>
          <a:srcRect l="5531" t="10537" r="8220" b="9607"/>
          <a:stretch/>
        </p:blipFill>
        <p:spPr bwMode="auto">
          <a:xfrm>
            <a:off x="611188" y="1790796"/>
            <a:ext cx="1889695" cy="121128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3" name="Picture 3" descr="Y:\COMMUN\MARKETING\ALL PHOTOS\SAMPLES BY PROCESSES\Welding\sample20-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/>
          <a:stretch/>
        </p:blipFill>
        <p:spPr bwMode="auto">
          <a:xfrm rot="16200000">
            <a:off x="930024" y="2899028"/>
            <a:ext cx="1252026" cy="188969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r="19771" b="1183"/>
          <a:stretch>
            <a:fillRect/>
          </a:stretch>
        </p:blipFill>
        <p:spPr bwMode="auto">
          <a:xfrm>
            <a:off x="3059113" y="1357785"/>
            <a:ext cx="1470422" cy="164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65" y="1377876"/>
            <a:ext cx="1663898" cy="16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73" y="3217862"/>
            <a:ext cx="3392090" cy="158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:\Marketing\Rohdaten\Bauteildatenbank\500035 [Bmax]\Welding\17_DEMO SAMPLE ON AVERAGE_Al 1050-Cu A1\DSCN64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22" y="1382077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V:\Marketing\Rohdaten\Bauteildatenbank\500035 [Bmax]\Welding\16_DEMO SAMPLE_Al 1050-Cu A1\DSCN64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22" y="3217863"/>
            <a:ext cx="21120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74014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Referenzbauteile - </a:t>
            </a:r>
            <a:r>
              <a:rPr lang="de-DE" altLang="de-DE" dirty="0" err="1" smtClean="0"/>
              <a:t>Crimpen</a:t>
            </a:r>
            <a:endParaRPr lang="de-DE" altLang="de-DE" dirty="0" smtClean="0"/>
          </a:p>
        </p:txBody>
      </p:sp>
      <p:pic>
        <p:nvPicPr>
          <p:cNvPr id="7" name="Picture 14" descr="puls_invest_present3"/>
          <p:cNvPicPr>
            <a:picLocks noChangeAspect="1" noChangeArrowheads="1"/>
          </p:cNvPicPr>
          <p:nvPr/>
        </p:nvPicPr>
        <p:blipFill rotWithShape="1">
          <a:blip r:embed="rId2" cstate="print"/>
          <a:srcRect t="5689" r="6680"/>
          <a:stretch/>
        </p:blipFill>
        <p:spPr bwMode="auto">
          <a:xfrm>
            <a:off x="685198" y="1790019"/>
            <a:ext cx="1889698" cy="120882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2" name="Picture 2" descr="Y:\COMMUN\MARKETING\ALL PHOTOS\SAMPLES BY PROCESSES\Crimping-expansion\Crimping\sample10-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t="11115" r="26991" b="27122"/>
          <a:stretch/>
        </p:blipFill>
        <p:spPr bwMode="auto">
          <a:xfrm>
            <a:off x="685198" y="3230179"/>
            <a:ext cx="1889696" cy="125720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\\Odin\Redirection$\Philippe.Marty\Mes documents\Bmax\Technologies\Métallographie\Metallurgy\Lab Met Reports\Leoni\x1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5532"/>
            <a:ext cx="2160000" cy="14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:\MANUFACTURING\IP-14-298 BMAX - LEONI - PG 30KJ-9KV leasing\Technique\Essais\Photos\IMG_07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27361" b="25000"/>
          <a:stretch/>
        </p:blipFill>
        <p:spPr bwMode="auto">
          <a:xfrm>
            <a:off x="3707904" y="1396979"/>
            <a:ext cx="2160000" cy="82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P:\MANUFACTURING\IP-14-298 BMAX - LEONI - PG 30KJ-9KV leasing\Technique\Essais\Photos\IMG_07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36234" r="13196" b="24583"/>
          <a:stretch/>
        </p:blipFill>
        <p:spPr bwMode="auto">
          <a:xfrm>
            <a:off x="3707904" y="2281436"/>
            <a:ext cx="2160000" cy="81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14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Ihre Ansprechpartner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914400" y="1296988"/>
            <a:ext cx="7978775" cy="4021137"/>
          </a:xfrm>
        </p:spPr>
        <p:txBody>
          <a:bodyPr/>
          <a:lstStyle/>
          <a:p>
            <a:pPr>
              <a:buFontTx/>
              <a:buNone/>
              <a:defRPr/>
            </a:pPr>
            <a:endParaRPr lang="de-DE" dirty="0" smtClean="0">
              <a:solidFill>
                <a:srgbClr val="808080"/>
              </a:solidFill>
            </a:endParaRPr>
          </a:p>
          <a:p>
            <a:pPr>
              <a:buFontTx/>
              <a:buNone/>
              <a:defRPr/>
            </a:pPr>
            <a:endParaRPr lang="de-DE" dirty="0" smtClean="0">
              <a:solidFill>
                <a:srgbClr val="808080"/>
              </a:solidFill>
            </a:endParaRPr>
          </a:p>
          <a:p>
            <a:pPr>
              <a:buFontTx/>
              <a:buNone/>
              <a:defRPr/>
            </a:pPr>
            <a:r>
              <a:rPr lang="de-DE" dirty="0" smtClean="0">
                <a:solidFill>
                  <a:schemeClr val="accent6"/>
                </a:solidFill>
              </a:rPr>
              <a:t>Siegfried </a:t>
            </a:r>
            <a:r>
              <a:rPr lang="de-DE" dirty="0" err="1" smtClean="0">
                <a:solidFill>
                  <a:schemeClr val="accent6"/>
                </a:solidFill>
              </a:rPr>
              <a:t>Wonka</a:t>
            </a:r>
            <a:r>
              <a:rPr lang="de-DE" dirty="0" smtClean="0">
                <a:solidFill>
                  <a:schemeClr val="accent6"/>
                </a:solidFill>
              </a:rPr>
              <a:t>		+49-821-54 32 24 58</a:t>
            </a:r>
          </a:p>
          <a:p>
            <a:pPr>
              <a:buFontTx/>
              <a:buNone/>
              <a:defRPr/>
            </a:pPr>
            <a:r>
              <a:rPr lang="de-DE" dirty="0" smtClean="0">
                <a:solidFill>
                  <a:schemeClr val="accent6"/>
                </a:solidFill>
              </a:rPr>
              <a:t>			siegfried.wonka@conntronic.com</a:t>
            </a:r>
          </a:p>
          <a:p>
            <a:pPr>
              <a:buFontTx/>
              <a:buNone/>
              <a:defRPr/>
            </a:pPr>
            <a:endParaRPr lang="de-DE" dirty="0" smtClean="0">
              <a:solidFill>
                <a:schemeClr val="accent6"/>
              </a:solidFill>
            </a:endParaRPr>
          </a:p>
          <a:p>
            <a:pPr>
              <a:buFontTx/>
              <a:buNone/>
              <a:defRPr/>
            </a:pPr>
            <a:r>
              <a:rPr lang="de-DE" dirty="0" smtClean="0">
                <a:solidFill>
                  <a:schemeClr val="accent6"/>
                </a:solidFill>
              </a:rPr>
              <a:t>Günther </a:t>
            </a:r>
            <a:r>
              <a:rPr lang="de-DE" dirty="0" err="1" smtClean="0">
                <a:solidFill>
                  <a:schemeClr val="accent6"/>
                </a:solidFill>
              </a:rPr>
              <a:t>Reverchon</a:t>
            </a:r>
            <a:r>
              <a:rPr lang="de-DE" dirty="0" smtClean="0">
                <a:solidFill>
                  <a:schemeClr val="accent6"/>
                </a:solidFill>
              </a:rPr>
              <a:t>	 	+49-821-54 32 24 0						guenther.reverchon@conntronic.com</a:t>
            </a:r>
          </a:p>
          <a:p>
            <a:pPr>
              <a:buFontTx/>
              <a:buNone/>
              <a:defRPr/>
            </a:pPr>
            <a:endParaRPr lang="de-DE" dirty="0" smtClean="0">
              <a:solidFill>
                <a:schemeClr val="accent6"/>
              </a:solidFill>
            </a:endParaRPr>
          </a:p>
          <a:p>
            <a:pPr>
              <a:buFontTx/>
              <a:buNone/>
              <a:defRPr/>
            </a:pPr>
            <a:endParaRPr lang="de-DE" dirty="0" smtClean="0">
              <a:solidFill>
                <a:schemeClr val="accent6"/>
              </a:solidFill>
            </a:endParaRPr>
          </a:p>
          <a:p>
            <a:pPr>
              <a:buFontTx/>
              <a:buNone/>
              <a:defRPr/>
            </a:pPr>
            <a:r>
              <a:rPr lang="de-DE" dirty="0" smtClean="0">
                <a:solidFill>
                  <a:schemeClr val="accent6"/>
                </a:solidFill>
              </a:rPr>
              <a:t>			</a:t>
            </a:r>
            <a:r>
              <a:rPr lang="de-DE" dirty="0" smtClean="0">
                <a:solidFill>
                  <a:schemeClr val="accent6"/>
                </a:solidFill>
                <a:hlinkClick r:id="rId2"/>
              </a:rPr>
              <a:t>www.conntronic.com</a:t>
            </a:r>
            <a:endParaRPr lang="de-DE" dirty="0" smtClean="0">
              <a:solidFill>
                <a:schemeClr val="accent6"/>
              </a:solidFill>
            </a:endParaRPr>
          </a:p>
          <a:p>
            <a:pPr>
              <a:buFontTx/>
              <a:buNone/>
              <a:defRPr/>
            </a:pPr>
            <a:endParaRPr lang="de-DE" dirty="0" smtClean="0">
              <a:solidFill>
                <a:schemeClr val="accent6"/>
              </a:solidFill>
            </a:endParaRPr>
          </a:p>
          <a:p>
            <a:pPr>
              <a:buFontTx/>
              <a:buNone/>
              <a:defRPr/>
            </a:pPr>
            <a:r>
              <a:rPr lang="de-DE" dirty="0" smtClean="0">
                <a:solidFill>
                  <a:schemeClr val="accent6"/>
                </a:solidFill>
              </a:rPr>
              <a:t>			</a:t>
            </a:r>
            <a:r>
              <a:rPr lang="de-DE" sz="1200" dirty="0" smtClean="0">
                <a:solidFill>
                  <a:schemeClr val="accent6"/>
                </a:solidFill>
              </a:rPr>
              <a:t>conntronic Prozess- und Automatisierungstechnik GmbH</a:t>
            </a:r>
          </a:p>
          <a:p>
            <a:pPr>
              <a:buFontTx/>
              <a:buNone/>
              <a:defRPr/>
            </a:pPr>
            <a:r>
              <a:rPr lang="de-DE" sz="1200" dirty="0" smtClean="0">
                <a:solidFill>
                  <a:schemeClr val="accent6"/>
                </a:solidFill>
              </a:rPr>
              <a:t>			</a:t>
            </a:r>
            <a:r>
              <a:rPr lang="de-DE" sz="1200" dirty="0" err="1" smtClean="0">
                <a:solidFill>
                  <a:schemeClr val="accent6"/>
                </a:solidFill>
              </a:rPr>
              <a:t>Endorferstr</a:t>
            </a:r>
            <a:r>
              <a:rPr lang="de-DE" sz="1200" dirty="0" smtClean="0">
                <a:solidFill>
                  <a:schemeClr val="accent6"/>
                </a:solidFill>
              </a:rPr>
              <a:t>. 13</a:t>
            </a:r>
          </a:p>
          <a:p>
            <a:pPr>
              <a:buFontTx/>
              <a:buNone/>
              <a:defRPr/>
            </a:pPr>
            <a:r>
              <a:rPr lang="de-DE" sz="1200" dirty="0" smtClean="0">
                <a:solidFill>
                  <a:schemeClr val="accent6"/>
                </a:solidFill>
              </a:rPr>
              <a:t>			D-86167 Augsburg</a:t>
            </a:r>
          </a:p>
          <a:p>
            <a:pPr>
              <a:buFontTx/>
              <a:buNone/>
              <a:defRPr/>
            </a:pPr>
            <a:endParaRPr lang="de-DE" dirty="0" smtClean="0">
              <a:solidFill>
                <a:srgbClr val="808080"/>
              </a:solidFill>
            </a:endParaRPr>
          </a:p>
          <a:p>
            <a:pPr>
              <a:defRPr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810934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Prozesse</a:t>
            </a:r>
          </a:p>
        </p:txBody>
      </p:sp>
      <p:pic>
        <p:nvPicPr>
          <p:cNvPr id="4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35" y="1427990"/>
            <a:ext cx="1267346" cy="1507114"/>
          </a:xfrm>
          <a:prstGeom prst="rect">
            <a:avLst/>
          </a:prstGeom>
        </p:spPr>
      </p:pic>
      <p:pic>
        <p:nvPicPr>
          <p:cNvPr id="5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166" y="1427990"/>
            <a:ext cx="1279798" cy="1442024"/>
          </a:xfrm>
          <a:prstGeom prst="rect">
            <a:avLst/>
          </a:prstGeom>
        </p:spPr>
      </p:pic>
      <p:pic>
        <p:nvPicPr>
          <p:cNvPr id="6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66" y="1417340"/>
            <a:ext cx="1222096" cy="1517764"/>
          </a:xfrm>
          <a:prstGeom prst="rect">
            <a:avLst/>
          </a:prstGeom>
        </p:spPr>
      </p:pic>
      <p:sp>
        <p:nvSpPr>
          <p:cNvPr id="7" name="ZoneTexte 11"/>
          <p:cNvSpPr txBox="1"/>
          <p:nvPr/>
        </p:nvSpPr>
        <p:spPr>
          <a:xfrm>
            <a:off x="1223755" y="3090461"/>
            <a:ext cx="1701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Umformen</a:t>
            </a: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Magnet</a:t>
            </a:r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Puls</a:t>
            </a:r>
            <a:endParaRPr lang="fr-F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Elektro</a:t>
            </a:r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Hydro</a:t>
            </a:r>
            <a:endParaRPr lang="fr-F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ZoneTexte 12"/>
          <p:cNvSpPr txBox="1"/>
          <p:nvPr/>
        </p:nvSpPr>
        <p:spPr>
          <a:xfrm>
            <a:off x="3688517" y="3105462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Schweißen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ZoneTexte 13"/>
          <p:cNvSpPr txBox="1"/>
          <p:nvPr/>
        </p:nvSpPr>
        <p:spPr>
          <a:xfrm>
            <a:off x="6263082" y="3105462"/>
            <a:ext cx="1443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Fügen</a:t>
            </a: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Crimpen</a:t>
            </a:r>
            <a:endParaRPr lang="fr-F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Expandieren</a:t>
            </a:r>
            <a:endParaRPr lang="fr-F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ZoneTexte 11"/>
          <p:cNvSpPr txBox="1"/>
          <p:nvPr/>
        </p:nvSpPr>
        <p:spPr>
          <a:xfrm>
            <a:off x="360582" y="4567638"/>
            <a:ext cx="845988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Prozesse erfordern einen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viskoplastischen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Zustand</a:t>
            </a:r>
            <a:b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(Metalle verhalten sich kurzfristig wie Flüssigkeiten)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wird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durch Hyper-Speed Beschleunigungen erreicht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Wirkprinzip der hohen Energie</a:t>
            </a:r>
            <a:endParaRPr lang="de-DE" altLang="de-DE" dirty="0" smtClean="0"/>
          </a:p>
        </p:txBody>
      </p:sp>
      <p:pic>
        <p:nvPicPr>
          <p:cNvPr id="4" name="formulePhysique_g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828"/>
          <a:stretch/>
        </p:blipFill>
        <p:spPr>
          <a:xfrm>
            <a:off x="3059113" y="1345332"/>
            <a:ext cx="4040244" cy="3450363"/>
          </a:xfrm>
          <a:prstGeom prst="rect">
            <a:avLst/>
          </a:prstGeom>
        </p:spPr>
      </p:pic>
      <p:sp>
        <p:nvSpPr>
          <p:cNvPr id="5" name="ZoneTexte 11"/>
          <p:cNvSpPr txBox="1"/>
          <p:nvPr/>
        </p:nvSpPr>
        <p:spPr>
          <a:xfrm>
            <a:off x="600155" y="1358899"/>
            <a:ext cx="224365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Durch ein deutliches Reduzieren der Impulszeit auf Mikrosekunden steigt bei gleichbleibender Energiemenge die Leistung deutlich an.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8898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 smtClean="0"/>
              <a:t>Viskoplastizität</a:t>
            </a:r>
            <a:r>
              <a:rPr lang="de-DE" altLang="de-DE" dirty="0" smtClean="0"/>
              <a:t> durch Hyper-Speed Beschleunigung</a:t>
            </a:r>
          </a:p>
        </p:txBody>
      </p:sp>
      <p:pic>
        <p:nvPicPr>
          <p:cNvPr id="11" name="Hyper_Speed_Forming_by_Bmax_0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145309"/>
            <a:ext cx="7632848" cy="424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7952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Physikalische Effekte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56016"/>
            <a:ext cx="7920880" cy="413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0862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Schematischer Aufbau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01316"/>
            <a:ext cx="7272808" cy="41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999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Applikation: Magnet </a:t>
            </a:r>
            <a:r>
              <a:rPr lang="de-DE" altLang="de-DE" dirty="0" smtClean="0"/>
              <a:t>Puls Formen </a:t>
            </a:r>
            <a:r>
              <a:rPr lang="de-DE" altLang="de-DE" dirty="0"/>
              <a:t>(MPF)</a:t>
            </a:r>
            <a:endParaRPr lang="de-DE" altLang="de-DE" dirty="0" smtClean="0"/>
          </a:p>
        </p:txBody>
      </p:sp>
      <p:pic>
        <p:nvPicPr>
          <p:cNvPr id="3" name="MPF_Direct_white_B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273324"/>
            <a:ext cx="7092280" cy="3940156"/>
          </a:xfrm>
          <a:prstGeom prst="rect">
            <a:avLst/>
          </a:prstGeom>
        </p:spPr>
      </p:pic>
      <p:sp>
        <p:nvSpPr>
          <p:cNvPr id="4" name="ZoneTexte 11"/>
          <p:cNvSpPr txBox="1"/>
          <p:nvPr/>
        </p:nvSpPr>
        <p:spPr>
          <a:xfrm>
            <a:off x="395536" y="1417340"/>
            <a:ext cx="48422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ELECTRO MAGNETIC PROCESS (direct)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ein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Impuls statt mehrere Umformschritte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einseitige Pressform statt Stempel und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Matrize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feinere und schärfere Details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höherer Umformgrad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weniger Materialverbrauch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keine innere Spannung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keine Rückfederung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1070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PF_NonDirect_white_B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3686" y="1129308"/>
            <a:ext cx="7591195" cy="42173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Applikation: Magnet Pulse </a:t>
            </a:r>
            <a:r>
              <a:rPr lang="de-DE" altLang="de-DE" dirty="0" smtClean="0"/>
              <a:t>Formen </a:t>
            </a:r>
            <a:r>
              <a:rPr lang="de-DE" altLang="de-DE" dirty="0"/>
              <a:t>(MPF)</a:t>
            </a:r>
            <a:endParaRPr lang="de-DE" altLang="de-DE" dirty="0" smtClean="0"/>
          </a:p>
        </p:txBody>
      </p:sp>
      <p:sp>
        <p:nvSpPr>
          <p:cNvPr id="4" name="ZoneTexte 11"/>
          <p:cNvSpPr txBox="1"/>
          <p:nvPr/>
        </p:nvSpPr>
        <p:spPr>
          <a:xfrm>
            <a:off x="395536" y="1394937"/>
            <a:ext cx="47525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ELECTRO MAGNETIC PROCESS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(indirect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ein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Impuls statt mehrere Umformschritte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einseitige Pressform statt Stempel und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Matrize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feinere und schärfere Details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höherer Umformgrad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weniger Materialverbrauch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keine innere Spannung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keine Rückfederung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8280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t Mastervorlage 2014 (3)">
  <a:themeElements>
    <a:clrScheme name="Benutzerdefiniert 3">
      <a:dk1>
        <a:srgbClr val="777777"/>
      </a:dk1>
      <a:lt1>
        <a:srgbClr val="FFFFFF"/>
      </a:lt1>
      <a:dk2>
        <a:srgbClr val="FF33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656565"/>
      </a:accent4>
      <a:accent5>
        <a:srgbClr val="EBEBEB"/>
      </a:accent5>
      <a:accent6>
        <a:srgbClr val="737373"/>
      </a:accent6>
      <a:hlink>
        <a:srgbClr val="777777"/>
      </a:hlink>
      <a:folHlink>
        <a:srgbClr val="777777"/>
      </a:folHlink>
    </a:clrScheme>
    <a:fontScheme name="1_conntroni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007DB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007DB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ntronic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ntronic 2">
        <a:dk1>
          <a:srgbClr val="397D43"/>
        </a:dk1>
        <a:lt1>
          <a:srgbClr val="FFFFFF"/>
        </a:lt1>
        <a:dk2>
          <a:srgbClr val="2E5390"/>
        </a:dk2>
        <a:lt2>
          <a:srgbClr val="265390"/>
        </a:lt2>
        <a:accent1>
          <a:srgbClr val="F78937"/>
        </a:accent1>
        <a:accent2>
          <a:srgbClr val="7BC735"/>
        </a:accent2>
        <a:accent3>
          <a:srgbClr val="ADB3C6"/>
        </a:accent3>
        <a:accent4>
          <a:srgbClr val="DADADA"/>
        </a:accent4>
        <a:accent5>
          <a:srgbClr val="FAC4AE"/>
        </a:accent5>
        <a:accent6>
          <a:srgbClr val="6FB42F"/>
        </a:accent6>
        <a:hlink>
          <a:srgbClr val="EB5504"/>
        </a:hlink>
        <a:folHlink>
          <a:srgbClr val="E1D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ct Mastervorlage 2014.potx" id="{25C194C5-5565-4D6F-9566-90386692981C}" vid="{269C47EB-B67E-4A1A-92DC-9232C9A11410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 Mastervorlage 2014 (3)</Template>
  <TotalTime>0</TotalTime>
  <Words>363</Words>
  <Application>Microsoft Office PowerPoint</Application>
  <PresentationFormat>Bildschirmpräsentation (16:10)</PresentationFormat>
  <Paragraphs>122</Paragraphs>
  <Slides>22</Slides>
  <Notes>0</Notes>
  <HiddenSlides>2</HiddenSlides>
  <MMClips>12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ct Mastervorlage 2014 (3)</vt:lpstr>
      <vt:lpstr>Magnet Puls Technologie</vt:lpstr>
      <vt:lpstr>Inhalt</vt:lpstr>
      <vt:lpstr>Prozesse</vt:lpstr>
      <vt:lpstr>Wirkprinzip der hohen Energie</vt:lpstr>
      <vt:lpstr>Viskoplastizität durch Hyper-Speed Beschleunigung</vt:lpstr>
      <vt:lpstr>Physikalische Effekte</vt:lpstr>
      <vt:lpstr>Schematischer Aufbau</vt:lpstr>
      <vt:lpstr>Applikation: Magnet Puls Formen (MPF)</vt:lpstr>
      <vt:lpstr>Applikation: Magnet Pulse Formen (MPF)</vt:lpstr>
      <vt:lpstr>Applikation: Magnet Pulse Formen (MPF)</vt:lpstr>
      <vt:lpstr>Applikation: Elektro Hydro Formen (EHF)</vt:lpstr>
      <vt:lpstr>Applikation: Magnet Pulse Crimpen (MPC)</vt:lpstr>
      <vt:lpstr>Applikation: Magnet Pulse Expansion (MPE)</vt:lpstr>
      <vt:lpstr>Applikation: Magnet Pulse Welding (MPW)</vt:lpstr>
      <vt:lpstr>Applikation: Magnet Pulse Welding (MPW)</vt:lpstr>
      <vt:lpstr>Auslegung und Simulation</vt:lpstr>
      <vt:lpstr>Schweißzyklus</vt:lpstr>
      <vt:lpstr>Controller und Generator</vt:lpstr>
      <vt:lpstr>Workstation</vt:lpstr>
      <vt:lpstr>Referenzbauteile - Schweißen</vt:lpstr>
      <vt:lpstr>Referenzbauteile - Crimpen</vt:lpstr>
      <vt:lpstr>Ihre Ansprechpartner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mueller</dc:creator>
  <cp:lastModifiedBy>Wonka Siegfried</cp:lastModifiedBy>
  <cp:revision>91</cp:revision>
  <dcterms:created xsi:type="dcterms:W3CDTF">2014-03-07T06:54:36Z</dcterms:created>
  <dcterms:modified xsi:type="dcterms:W3CDTF">2015-10-28T06:42:05Z</dcterms:modified>
</cp:coreProperties>
</file>